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6"/>
  </p:notesMasterIdLst>
  <p:sldIdLst>
    <p:sldId id="256" r:id="rId2"/>
    <p:sldId id="299" r:id="rId3"/>
    <p:sldId id="300" r:id="rId4"/>
    <p:sldId id="301" r:id="rId5"/>
    <p:sldId id="302" r:id="rId6"/>
    <p:sldId id="303" r:id="rId7"/>
    <p:sldId id="304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20" r:id="rId24"/>
    <p:sldId id="321" r:id="rId25"/>
    <p:sldId id="322" r:id="rId26"/>
    <p:sldId id="323" r:id="rId27"/>
    <p:sldId id="324" r:id="rId28"/>
    <p:sldId id="325" r:id="rId29"/>
    <p:sldId id="326" r:id="rId30"/>
    <p:sldId id="327" r:id="rId31"/>
    <p:sldId id="328" r:id="rId32"/>
    <p:sldId id="329" r:id="rId33"/>
    <p:sldId id="330" r:id="rId34"/>
    <p:sldId id="331" r:id="rId35"/>
    <p:sldId id="332" r:id="rId36"/>
    <p:sldId id="333" r:id="rId37"/>
    <p:sldId id="334" r:id="rId38"/>
    <p:sldId id="335" r:id="rId39"/>
    <p:sldId id="336" r:id="rId40"/>
    <p:sldId id="337" r:id="rId41"/>
    <p:sldId id="338" r:id="rId42"/>
    <p:sldId id="339" r:id="rId43"/>
    <p:sldId id="340" r:id="rId44"/>
    <p:sldId id="341" r:id="rId4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766115AD-0BA6-44F3-B642-42B19CEB55C4}" type="slidenum">
              <a:rPr lang="en-US" sz="1400">
                <a:latin typeface="Times New Roman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6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E4F5A00-B4E7-4A0A-BAA2-CAD5990A5030}" type="slidenum">
              <a:rPr lang="en-US" sz="1200" strike="noStrike">
                <a:solidFill>
                  <a:srgbClr val="000000"/>
                </a:solidFill>
                <a:latin typeface="Arial"/>
                <a:ea typeface="Arial"/>
              </a:rPr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88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66B22F2-CB44-437E-8A23-F289EE7963B9}" type="slidenum">
              <a:rPr lang="en-US" sz="1200" strike="noStrike">
                <a:solidFill>
                  <a:srgbClr val="000000"/>
                </a:solidFill>
                <a:latin typeface="Calibri"/>
                <a:ea typeface="Calibri"/>
              </a:rPr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90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1BC13EA8-1E19-4C59-9783-C2377EF548FE}" type="slidenum">
              <a:rPr lang="en-US" sz="1200" strike="noStrike">
                <a:solidFill>
                  <a:srgbClr val="000000"/>
                </a:solidFill>
                <a:latin typeface="Calibri"/>
                <a:ea typeface="Calibri"/>
              </a:rPr>
              <a:t>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92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DE2E8E7-5E2E-4ACB-8C65-A61620C8204B}" type="slidenum">
              <a:rPr lang="en-US" sz="1200" strike="noStrike">
                <a:solidFill>
                  <a:srgbClr val="000000"/>
                </a:solidFill>
                <a:latin typeface="Calibri"/>
                <a:ea typeface="Calibri"/>
              </a:rPr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94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4AA97E5C-3701-4C8F-8267-759DA5A97A80}" type="slidenum">
              <a:rPr lang="en-US" sz="1200" strike="noStrike">
                <a:solidFill>
                  <a:srgbClr val="000000"/>
                </a:solidFill>
                <a:latin typeface="Calibri"/>
                <a:ea typeface="Calibri"/>
              </a:rPr>
              <a:t>7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96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9F5ADA29-00A6-4135-BE46-29098007AEFC}" type="slidenum">
              <a:rPr lang="en-US" sz="1200" strike="noStrike">
                <a:solidFill>
                  <a:srgbClr val="000000"/>
                </a:solidFill>
                <a:latin typeface="Calibri"/>
                <a:ea typeface="Calibri"/>
              </a:rPr>
              <a:t>8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98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C0CEC65-F078-4232-8CE7-B1BB4A8EE9A0}" type="slidenum">
              <a:rPr lang="en-US" sz="1200" strike="noStrike">
                <a:solidFill>
                  <a:srgbClr val="000000"/>
                </a:solidFill>
                <a:latin typeface="Calibri"/>
                <a:ea typeface="Calibri"/>
              </a:rPr>
              <a:t>9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00" name="CustomShape 2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72EE1D66-1F09-43FF-A014-70A1EF95B5B3}" type="slidenum">
              <a:rPr lang="en-US" sz="1200" strike="noStrike">
                <a:solidFill>
                  <a:srgbClr val="000000"/>
                </a:solidFill>
                <a:latin typeface="Arial"/>
                <a:ea typeface="Arial"/>
              </a:rPr>
              <a:t>40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6" name="Picture 35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hape 11"/>
          <p:cNvPicPr/>
          <p:nvPr/>
        </p:nvPicPr>
        <p:blipFill>
          <a:blip r:embed="rId14"/>
          <a:stretch/>
        </p:blipFill>
        <p:spPr>
          <a:xfrm>
            <a:off x="8110800" y="4699080"/>
            <a:ext cx="883080" cy="330480"/>
          </a:xfrm>
          <a:prstGeom prst="rect">
            <a:avLst/>
          </a:prstGeom>
          <a:ln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Content Placeholder 3"/>
          <p:cNvPicPr/>
          <p:nvPr/>
        </p:nvPicPr>
        <p:blipFill>
          <a:blip r:embed="rId3"/>
          <a:srcRect t="22115" b="43917"/>
          <a:stretch/>
        </p:blipFill>
        <p:spPr>
          <a:xfrm>
            <a:off x="575280" y="543240"/>
            <a:ext cx="7728120" cy="3404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AWS US Regions</a:t>
            </a:r>
            <a:endParaRPr/>
          </a:p>
        </p:txBody>
      </p:sp>
      <p:pic>
        <p:nvPicPr>
          <p:cNvPr id="185" name="Shape 461"/>
          <p:cNvPicPr/>
          <p:nvPr/>
        </p:nvPicPr>
        <p:blipFill>
          <a:blip r:embed="rId2"/>
          <a:stretch/>
        </p:blipFill>
        <p:spPr>
          <a:xfrm>
            <a:off x="1638720" y="1009800"/>
            <a:ext cx="5608800" cy="3552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AWS Global Regions</a:t>
            </a:r>
            <a:endParaRPr/>
          </a:p>
        </p:txBody>
      </p:sp>
      <p:pic>
        <p:nvPicPr>
          <p:cNvPr id="187" name="Shape 467"/>
          <p:cNvPicPr/>
          <p:nvPr/>
        </p:nvPicPr>
        <p:blipFill>
          <a:blip r:embed="rId2"/>
          <a:stretch/>
        </p:blipFill>
        <p:spPr>
          <a:xfrm>
            <a:off x="692640" y="651600"/>
            <a:ext cx="7529400" cy="3912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Physical Security</a:t>
            </a:r>
            <a:endParaRPr/>
          </a:p>
        </p:txBody>
      </p:sp>
      <p:sp>
        <p:nvSpPr>
          <p:cNvPr id="189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Controlled, need-based access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All access is logged and reviewed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Multi-factor authentication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Separation of Duties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Employees with physical access do not have logical access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24 x 7 security guards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336960" y="114840"/>
            <a:ext cx="8204760" cy="729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Network Security</a:t>
            </a:r>
            <a:endParaRPr/>
          </a:p>
        </p:txBody>
      </p:sp>
      <p:sp>
        <p:nvSpPr>
          <p:cNvPr id="191" name="CustomShape 2"/>
          <p:cNvSpPr/>
          <p:nvPr/>
        </p:nvSpPr>
        <p:spPr>
          <a:xfrm>
            <a:off x="340560" y="96768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80000"/>
              </a:lnSpc>
              <a:buSzPct val="98000"/>
              <a:buFont typeface="Arial"/>
              <a:buChar char="•"/>
            </a:pPr>
            <a:r>
              <a:rPr lang="en-US" sz="2170" strike="noStrike">
                <a:solidFill>
                  <a:srgbClr val="595A5D"/>
                </a:solidFill>
                <a:latin typeface="Arial"/>
                <a:ea typeface="Arial"/>
              </a:rPr>
              <a:t>Distributed Denial of Service (DDoS)</a:t>
            </a:r>
            <a:endParaRPr/>
          </a:p>
          <a:p>
            <a:pPr lvl="1">
              <a:lnSpc>
                <a:spcPct val="80000"/>
              </a:lnSpc>
              <a:buSzPct val="96000"/>
              <a:buFont typeface="Arial"/>
              <a:buChar char="–"/>
            </a:pPr>
            <a:r>
              <a:rPr lang="en-US" sz="1550" strike="noStrike">
                <a:solidFill>
                  <a:srgbClr val="595A5D"/>
                </a:solidFill>
                <a:latin typeface="Arial"/>
                <a:ea typeface="Arial"/>
              </a:rPr>
              <a:t>Standard mitigation techniques in effect</a:t>
            </a:r>
            <a:endParaRPr/>
          </a:p>
          <a:p>
            <a:pPr>
              <a:lnSpc>
                <a:spcPct val="80000"/>
              </a:lnSpc>
              <a:buSzPct val="98000"/>
              <a:buFont typeface="Arial"/>
              <a:buChar char="•"/>
            </a:pPr>
            <a:r>
              <a:rPr lang="en-US" sz="2170" strike="noStrike">
                <a:solidFill>
                  <a:srgbClr val="595A5D"/>
                </a:solidFill>
                <a:latin typeface="Arial"/>
                <a:ea typeface="Arial"/>
              </a:rPr>
              <a:t>Man in the Middle (MITM)</a:t>
            </a:r>
            <a:endParaRPr/>
          </a:p>
          <a:p>
            <a:pPr lvl="1">
              <a:lnSpc>
                <a:spcPct val="80000"/>
              </a:lnSpc>
              <a:buSzPct val="96000"/>
              <a:buFont typeface="Arial"/>
              <a:buChar char="–"/>
            </a:pPr>
            <a:r>
              <a:rPr lang="en-US" sz="1550" strike="noStrike">
                <a:solidFill>
                  <a:srgbClr val="595A5D"/>
                </a:solidFill>
                <a:latin typeface="Arial"/>
                <a:ea typeface="Arial"/>
              </a:rPr>
              <a:t>All API endpoints protected by SSL</a:t>
            </a:r>
            <a:endParaRPr/>
          </a:p>
          <a:p>
            <a:pPr>
              <a:lnSpc>
                <a:spcPct val="80000"/>
              </a:lnSpc>
              <a:buSzPct val="98000"/>
              <a:buFont typeface="Arial"/>
              <a:buChar char="•"/>
            </a:pPr>
            <a:r>
              <a:rPr lang="en-US" sz="2170" strike="noStrike">
                <a:solidFill>
                  <a:srgbClr val="595A5D"/>
                </a:solidFill>
                <a:latin typeface="Arial"/>
                <a:ea typeface="Arial"/>
              </a:rPr>
              <a:t>IP Spoofing</a:t>
            </a:r>
            <a:endParaRPr/>
          </a:p>
          <a:p>
            <a:pPr lvl="1">
              <a:lnSpc>
                <a:spcPct val="80000"/>
              </a:lnSpc>
              <a:buSzPct val="96000"/>
              <a:buFont typeface="Arial"/>
              <a:buChar char="–"/>
            </a:pPr>
            <a:r>
              <a:rPr lang="en-US" sz="1550" strike="noStrike">
                <a:solidFill>
                  <a:srgbClr val="595A5D"/>
                </a:solidFill>
                <a:latin typeface="Arial"/>
                <a:ea typeface="Arial"/>
              </a:rPr>
              <a:t>Prohibited at host OS level</a:t>
            </a:r>
            <a:endParaRPr/>
          </a:p>
          <a:p>
            <a:pPr>
              <a:lnSpc>
                <a:spcPct val="80000"/>
              </a:lnSpc>
              <a:buSzPct val="98000"/>
              <a:buFont typeface="Arial"/>
              <a:buChar char="•"/>
            </a:pPr>
            <a:r>
              <a:rPr lang="en-US" sz="2170" strike="noStrike">
                <a:solidFill>
                  <a:srgbClr val="595A5D"/>
                </a:solidFill>
                <a:latin typeface="Arial"/>
                <a:ea typeface="Arial"/>
              </a:rPr>
              <a:t>Unauthorized Port Scanning</a:t>
            </a:r>
            <a:endParaRPr/>
          </a:p>
          <a:p>
            <a:pPr lvl="1">
              <a:lnSpc>
                <a:spcPct val="80000"/>
              </a:lnSpc>
              <a:buSzPct val="96000"/>
              <a:buFont typeface="Arial"/>
              <a:buChar char="–"/>
            </a:pPr>
            <a:r>
              <a:rPr lang="en-US" sz="1550" strike="noStrike">
                <a:solidFill>
                  <a:srgbClr val="595A5D"/>
                </a:solidFill>
                <a:latin typeface="Arial"/>
                <a:ea typeface="Arial"/>
              </a:rPr>
              <a:t>Violation of TOS</a:t>
            </a:r>
            <a:endParaRPr/>
          </a:p>
          <a:p>
            <a:pPr lvl="1">
              <a:lnSpc>
                <a:spcPct val="80000"/>
              </a:lnSpc>
              <a:buSzPct val="96000"/>
              <a:buFont typeface="Arial"/>
              <a:buChar char="–"/>
            </a:pPr>
            <a:r>
              <a:rPr lang="en-US" sz="1550" strike="noStrike">
                <a:solidFill>
                  <a:srgbClr val="595A5D"/>
                </a:solidFill>
                <a:latin typeface="Arial"/>
                <a:ea typeface="Arial"/>
              </a:rPr>
              <a:t>Detected, stopped, and blocked</a:t>
            </a:r>
            <a:endParaRPr/>
          </a:p>
          <a:p>
            <a:pPr>
              <a:lnSpc>
                <a:spcPct val="80000"/>
              </a:lnSpc>
              <a:buSzPct val="98000"/>
              <a:buFont typeface="Arial"/>
              <a:buChar char="•"/>
            </a:pPr>
            <a:r>
              <a:rPr lang="en-US" sz="2170" strike="noStrike">
                <a:solidFill>
                  <a:srgbClr val="595A5D"/>
                </a:solidFill>
                <a:latin typeface="Arial"/>
                <a:ea typeface="Arial"/>
              </a:rPr>
              <a:t>Packet Sniffing</a:t>
            </a:r>
            <a:endParaRPr/>
          </a:p>
          <a:p>
            <a:pPr lvl="1">
              <a:lnSpc>
                <a:spcPct val="80000"/>
              </a:lnSpc>
              <a:buSzPct val="96000"/>
              <a:buFont typeface="Arial"/>
              <a:buChar char="–"/>
            </a:pPr>
            <a:r>
              <a:rPr lang="en-US" sz="1550" strike="noStrike">
                <a:solidFill>
                  <a:srgbClr val="595A5D"/>
                </a:solidFill>
                <a:latin typeface="Arial"/>
                <a:ea typeface="Arial"/>
              </a:rPr>
              <a:t>Promiscuous mode ineffective</a:t>
            </a:r>
            <a:endParaRPr/>
          </a:p>
          <a:p>
            <a:pPr lvl="1">
              <a:lnSpc>
                <a:spcPct val="80000"/>
              </a:lnSpc>
              <a:buSzPct val="96000"/>
              <a:buFont typeface="Arial"/>
              <a:buChar char="–"/>
            </a:pPr>
            <a:r>
              <a:rPr lang="en-US" sz="1550" strike="noStrike">
                <a:solidFill>
                  <a:srgbClr val="595A5D"/>
                </a:solidFill>
                <a:latin typeface="Arial"/>
                <a:ea typeface="Arial"/>
              </a:rPr>
              <a:t>Protection at hypervisor level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Storage Device Decommissioning</a:t>
            </a:r>
            <a:endParaRPr/>
          </a:p>
        </p:txBody>
      </p:sp>
      <p:sp>
        <p:nvSpPr>
          <p:cNvPr id="193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Uses techniques from: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DoD 5220.22-M (</a:t>
            </a:r>
            <a:r>
              <a:rPr lang="en-US" sz="2000" i="1" strike="noStrike">
                <a:solidFill>
                  <a:srgbClr val="595A5D"/>
                </a:solidFill>
                <a:latin typeface="Arial"/>
                <a:ea typeface="Arial"/>
              </a:rPr>
              <a:t>“National Industrial Security Program Operating Manual”</a:t>
            </a: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)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NIST 800-88 (</a:t>
            </a:r>
            <a:r>
              <a:rPr lang="en-US" sz="2000" i="1" strike="noStrike">
                <a:solidFill>
                  <a:srgbClr val="595A5D"/>
                </a:solidFill>
                <a:latin typeface="Arial"/>
                <a:ea typeface="Arial"/>
              </a:rPr>
              <a:t>“Guidelines for Media Sanitization”</a:t>
            </a: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)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Ultimately, all devices are: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Degaussed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Physically destroyed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Virtual Memory and Local Disk Space</a:t>
            </a:r>
            <a:endParaRPr/>
          </a:p>
        </p:txBody>
      </p:sp>
      <p:sp>
        <p:nvSpPr>
          <p:cNvPr id="195" name="CustomShape 2"/>
          <p:cNvSpPr/>
          <p:nvPr/>
        </p:nvSpPr>
        <p:spPr>
          <a:xfrm>
            <a:off x="340560" y="1325160"/>
            <a:ext cx="8204760" cy="3237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Proprietary disk management prevents one instance from reading disk contents of another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Disk is wiped upon creation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Disks can be encrypted by customer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520" b="1" strike="noStrike">
                <a:solidFill>
                  <a:srgbClr val="474746"/>
                </a:solidFill>
                <a:latin typeface="Arial"/>
                <a:ea typeface="Arial"/>
              </a:rPr>
              <a:t>AWS Third-Party Attestations, Report, and Certifications</a:t>
            </a:r>
            <a:endParaRPr/>
          </a:p>
        </p:txBody>
      </p:sp>
      <p:sp>
        <p:nvSpPr>
          <p:cNvPr id="197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AWS Environment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Service Organization Controls(SOC) Reports</a:t>
            </a:r>
            <a:endParaRPr/>
          </a:p>
          <a:p>
            <a:pPr lvl="2">
              <a:lnSpc>
                <a:spcPct val="80000"/>
              </a:lnSpc>
              <a:buSzPct val="97000"/>
              <a:buFont typeface="Arial"/>
              <a:buChar char="•"/>
            </a:pPr>
            <a:r>
              <a:rPr lang="en-US" sz="1670" strike="noStrike">
                <a:solidFill>
                  <a:srgbClr val="595A5D"/>
                </a:solidFill>
                <a:latin typeface="Arial"/>
                <a:ea typeface="Arial"/>
              </a:rPr>
              <a:t>SOC 1 Type II (SSAE 16/ISAE 3402/formerly SAS70)</a:t>
            </a:r>
            <a:endParaRPr/>
          </a:p>
          <a:p>
            <a:pPr lvl="2">
              <a:lnSpc>
                <a:spcPct val="80000"/>
              </a:lnSpc>
              <a:buSzPct val="97000"/>
              <a:buFont typeface="Arial"/>
              <a:buChar char="•"/>
            </a:pPr>
            <a:r>
              <a:rPr lang="en-US" sz="1670" strike="noStrike">
                <a:solidFill>
                  <a:srgbClr val="595A5D"/>
                </a:solidFill>
                <a:latin typeface="Arial"/>
                <a:ea typeface="Arial"/>
              </a:rPr>
              <a:t>SOC 2 Type II</a:t>
            </a:r>
            <a:endParaRPr/>
          </a:p>
          <a:p>
            <a:pPr lvl="2">
              <a:lnSpc>
                <a:spcPct val="80000"/>
              </a:lnSpc>
              <a:buSzPct val="97000"/>
              <a:buFont typeface="Arial"/>
              <a:buChar char="•"/>
            </a:pPr>
            <a:r>
              <a:rPr lang="en-US" sz="1670" strike="noStrike">
                <a:solidFill>
                  <a:srgbClr val="595A5D"/>
                </a:solidFill>
                <a:latin typeface="Arial"/>
                <a:ea typeface="Arial"/>
              </a:rPr>
              <a:t>SOC 3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Payment Cart Industry Data Security Standard (PCI DSS) Level 1 Certification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ISO 27001 Certification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FedRAMPSM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DIACAP and FISMA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ITAR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FIPS 140-2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520" b="1" strike="noStrike">
                <a:solidFill>
                  <a:srgbClr val="474746"/>
                </a:solidFill>
                <a:latin typeface="Arial"/>
                <a:ea typeface="Arial"/>
              </a:rPr>
              <a:t>AWS Third-Party Attestations, Report, and Certifications(continue)</a:t>
            </a:r>
            <a:endParaRPr/>
          </a:p>
        </p:txBody>
      </p:sp>
      <p:sp>
        <p:nvSpPr>
          <p:cNvPr id="199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Customers have deployed various compliant applications: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Sarbanes-Oxley (SOX)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HIPAA (healthcare)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FedRAMPSM (US Public Sector)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FISMA (US Public Sector)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ITAR (US Public Sector)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DIACAP MAC III Sensitive IATO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Topics</a:t>
            </a:r>
            <a:endParaRPr/>
          </a:p>
        </p:txBody>
      </p:sp>
      <p:sp>
        <p:nvSpPr>
          <p:cNvPr id="201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The shared responsibility security model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AWS role in security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Your role in security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Securing networks with Security Groups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520" b="1" strike="noStrike">
                <a:solidFill>
                  <a:srgbClr val="474746"/>
                </a:solidFill>
                <a:latin typeface="Arial"/>
                <a:ea typeface="Arial"/>
              </a:rPr>
              <a:t>Your role in Shared Responsibility Security Model</a:t>
            </a:r>
            <a:endParaRPr/>
          </a:p>
        </p:txBody>
      </p:sp>
      <p:sp>
        <p:nvSpPr>
          <p:cNvPr id="203" name="CustomShape 2"/>
          <p:cNvSpPr/>
          <p:nvPr/>
        </p:nvSpPr>
        <p:spPr>
          <a:xfrm>
            <a:off x="340560" y="1009440"/>
            <a:ext cx="38199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AWS</a:t>
            </a:r>
            <a:endParaRPr/>
          </a:p>
          <a:p>
            <a:pPr lvl="1">
              <a:lnSpc>
                <a:spcPct val="9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Facilities</a:t>
            </a:r>
            <a:endParaRPr/>
          </a:p>
          <a:p>
            <a:pPr lvl="1">
              <a:lnSpc>
                <a:spcPct val="9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Physical Security</a:t>
            </a:r>
            <a:endParaRPr/>
          </a:p>
          <a:p>
            <a:pPr lvl="2">
              <a:lnSpc>
                <a:spcPct val="90000"/>
              </a:lnSpc>
              <a:buFont typeface="Arial"/>
              <a:buChar char="•"/>
            </a:pP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Physical infrastructure</a:t>
            </a:r>
            <a:endParaRPr/>
          </a:p>
          <a:p>
            <a:pPr lvl="2">
              <a:lnSpc>
                <a:spcPct val="90000"/>
              </a:lnSpc>
              <a:buFont typeface="Arial"/>
              <a:buChar char="•"/>
            </a:pP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Network infrastructure</a:t>
            </a:r>
            <a:endParaRPr/>
          </a:p>
          <a:p>
            <a:pPr lvl="1">
              <a:lnSpc>
                <a:spcPct val="9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Virtualization infrastructure</a:t>
            </a:r>
            <a:endParaRPr/>
          </a:p>
          <a:p>
            <a:pPr lvl="1">
              <a:lnSpc>
                <a:spcPct val="9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Third-Party Attestations, Reports, and Certifications for the above</a:t>
            </a:r>
            <a:endParaRPr/>
          </a:p>
          <a:p>
            <a:pPr>
              <a:lnSpc>
                <a:spcPct val="90000"/>
              </a:lnSpc>
            </a:pPr>
            <a:endParaRPr/>
          </a:p>
        </p:txBody>
      </p:sp>
      <p:sp>
        <p:nvSpPr>
          <p:cNvPr id="204" name="CustomShape 3"/>
          <p:cNvSpPr/>
          <p:nvPr/>
        </p:nvSpPr>
        <p:spPr>
          <a:xfrm>
            <a:off x="4587840" y="1161720"/>
            <a:ext cx="38199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Customer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Operating system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Application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Security groups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OS Firewalls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Network configuration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Account Management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Certifying your applications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2670120" y="1378800"/>
            <a:ext cx="617904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520" b="1" strike="noStrike">
                <a:solidFill>
                  <a:srgbClr val="474746"/>
                </a:solidFill>
                <a:latin typeface="Arial"/>
                <a:ea typeface="Arial"/>
              </a:rPr>
              <a:t>Module 3: Security and Compliance</a:t>
            </a:r>
            <a:endParaRPr/>
          </a:p>
        </p:txBody>
      </p:sp>
      <p:pic>
        <p:nvPicPr>
          <p:cNvPr id="167" name="Shape 405"/>
          <p:cNvPicPr/>
          <p:nvPr/>
        </p:nvPicPr>
        <p:blipFill>
          <a:blip r:embed="rId3"/>
          <a:stretch/>
        </p:blipFill>
        <p:spPr>
          <a:xfrm>
            <a:off x="-238680" y="262080"/>
            <a:ext cx="3432960" cy="4308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Account Management</a:t>
            </a:r>
            <a:endParaRPr/>
          </a:p>
        </p:txBody>
      </p:sp>
      <p:sp>
        <p:nvSpPr>
          <p:cNvPr id="206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Master (root) account has root/admin-level access</a:t>
            </a:r>
            <a:endParaRPr/>
          </a:p>
          <a:p>
            <a:pPr>
              <a:lnSpc>
                <a:spcPct val="9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Multiple accounts may be created to isolate resources</a:t>
            </a:r>
            <a:endParaRPr/>
          </a:p>
          <a:p>
            <a:pPr>
              <a:lnSpc>
                <a:spcPct val="9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Account may be isolated by:</a:t>
            </a:r>
            <a:endParaRPr/>
          </a:p>
          <a:p>
            <a:pPr lvl="1">
              <a:lnSpc>
                <a:spcPct val="9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Environment (dev, test, prod)</a:t>
            </a:r>
            <a:endParaRPr/>
          </a:p>
          <a:p>
            <a:pPr lvl="1">
              <a:lnSpc>
                <a:spcPct val="9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Major System</a:t>
            </a:r>
            <a:endParaRPr/>
          </a:p>
          <a:p>
            <a:pPr lvl="1">
              <a:lnSpc>
                <a:spcPct val="9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Line of business/function</a:t>
            </a:r>
            <a:endParaRPr/>
          </a:p>
          <a:p>
            <a:pPr lvl="1">
              <a:lnSpc>
                <a:spcPct val="9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Customer</a:t>
            </a:r>
            <a:endParaRPr/>
          </a:p>
          <a:p>
            <a:pPr lvl="1">
              <a:lnSpc>
                <a:spcPct val="9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Risk level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AWS account management by enviroment</a:t>
            </a:r>
            <a:endParaRPr/>
          </a:p>
        </p:txBody>
      </p:sp>
      <p:pic>
        <p:nvPicPr>
          <p:cNvPr id="208" name="Shape 528"/>
          <p:cNvPicPr/>
          <p:nvPr/>
        </p:nvPicPr>
        <p:blipFill>
          <a:blip r:embed="rId2"/>
          <a:stretch/>
        </p:blipFill>
        <p:spPr>
          <a:xfrm>
            <a:off x="469800" y="1009800"/>
            <a:ext cx="7946640" cy="3552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Identity and Access Management</a:t>
            </a:r>
            <a:endParaRPr/>
          </a:p>
        </p:txBody>
      </p:sp>
      <p:pic>
        <p:nvPicPr>
          <p:cNvPr id="210" name="Shape 534"/>
          <p:cNvPicPr/>
          <p:nvPr/>
        </p:nvPicPr>
        <p:blipFill>
          <a:blip r:embed="rId2"/>
          <a:stretch/>
        </p:blipFill>
        <p:spPr>
          <a:xfrm>
            <a:off x="502920" y="1009800"/>
            <a:ext cx="7880400" cy="3552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Operating system security</a:t>
            </a:r>
            <a:endParaRPr/>
          </a:p>
        </p:txBody>
      </p:sp>
      <p:sp>
        <p:nvSpPr>
          <p:cNvPr id="212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Guest (instance) operating system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Customer controlled (customer owns root/admin)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AWS admins cannot log in </a:t>
            </a:r>
            <a:r>
              <a:rPr lang="en-US" sz="2000" strike="noStrike">
                <a:solidFill>
                  <a:srgbClr val="300FA7"/>
                </a:solidFill>
                <a:latin typeface="Arial"/>
                <a:ea typeface="Arial"/>
              </a:rPr>
              <a:t>← Why not?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474746"/>
                </a:solidFill>
                <a:latin typeface="Arial"/>
                <a:ea typeface="Arial"/>
              </a:rPr>
              <a:t>EC2 Key Pairs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474746"/>
                </a:solidFill>
                <a:latin typeface="Arial"/>
                <a:ea typeface="Arial"/>
              </a:rPr>
              <a:t>You (and only you) have the private half of the key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474746"/>
                </a:solidFill>
                <a:latin typeface="Arial"/>
                <a:ea typeface="Arial"/>
              </a:rPr>
              <a:t>You (and only you) can: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474746"/>
                </a:solidFill>
                <a:latin typeface="Arial"/>
                <a:ea typeface="Arial"/>
              </a:rPr>
              <a:t>SSH to the instance (Linux)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474746"/>
                </a:solidFill>
                <a:latin typeface="Arial"/>
                <a:ea typeface="Arial"/>
              </a:rPr>
              <a:t>Decrypt the Administrator password (Windows)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Operating system security</a:t>
            </a:r>
            <a:endParaRPr/>
          </a:p>
        </p:txBody>
      </p:sp>
      <p:sp>
        <p:nvSpPr>
          <p:cNvPr id="214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You still need to patch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Most traditional tools will work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Emerging options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Chef(</a:t>
            </a:r>
            <a:r>
              <a:rPr lang="en-US" u="sng" strike="noStrike">
                <a:solidFill>
                  <a:srgbClr val="004B91"/>
                </a:solidFill>
                <a:latin typeface="Arial"/>
                <a:ea typeface="Arial"/>
              </a:rPr>
              <a:t>www.opscode.com/chef</a:t>
            </a: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)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Puppet(</a:t>
            </a:r>
            <a:r>
              <a:rPr lang="en-US" u="sng" strike="noStrike">
                <a:solidFill>
                  <a:srgbClr val="004B91"/>
                </a:solidFill>
                <a:latin typeface="Arial"/>
                <a:ea typeface="Arial"/>
              </a:rPr>
              <a:t>www.pupetlabs.com</a:t>
            </a: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)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Fabric/Cuisine(</a:t>
            </a:r>
            <a:r>
              <a:rPr lang="en-US" u="sng" strike="noStrike">
                <a:solidFill>
                  <a:srgbClr val="004B91"/>
                </a:solidFill>
                <a:latin typeface="Arial"/>
                <a:ea typeface="Arial"/>
              </a:rPr>
              <a:t>www.fabfile.org</a:t>
            </a: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)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Capistrano(</a:t>
            </a:r>
            <a:r>
              <a:rPr lang="en-US" u="sng" strike="noStrike">
                <a:solidFill>
                  <a:srgbClr val="004B91"/>
                </a:solidFill>
                <a:latin typeface="Arial"/>
                <a:ea typeface="Arial"/>
              </a:rPr>
              <a:t>https://github.com/capistrano/capistrano/wiki</a:t>
            </a: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)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Amazon OpsWorks(</a:t>
            </a:r>
            <a:r>
              <a:rPr lang="en-US" u="sng" strike="noStrike">
                <a:solidFill>
                  <a:srgbClr val="004B91"/>
                </a:solidFill>
                <a:latin typeface="Arial"/>
                <a:ea typeface="Arial"/>
              </a:rPr>
              <a:t>https://aws.amazon.com/opsworks</a:t>
            </a: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)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Your Data</a:t>
            </a:r>
            <a:endParaRPr/>
          </a:p>
        </p:txBody>
      </p:sp>
      <p:sp>
        <p:nvSpPr>
          <p:cNvPr id="216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380" strike="noStrike">
                <a:solidFill>
                  <a:srgbClr val="595A5D"/>
                </a:solidFill>
                <a:latin typeface="Arial"/>
                <a:ea typeface="Arial"/>
              </a:rPr>
              <a:t>Protect privacy and enforce your policies with data encryption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380" strike="noStrike">
                <a:solidFill>
                  <a:srgbClr val="595A5D"/>
                </a:solidFill>
                <a:latin typeface="Arial"/>
                <a:ea typeface="Arial"/>
              </a:rPr>
              <a:t>Encrypt data in transit</a:t>
            </a:r>
            <a:endParaRPr/>
          </a:p>
          <a:p>
            <a:pPr lvl="1">
              <a:lnSpc>
                <a:spcPct val="80000"/>
              </a:lnSpc>
              <a:buFont typeface="Arial"/>
              <a:buChar char="–"/>
            </a:pPr>
            <a:r>
              <a:rPr lang="en-US" sz="1700" strike="noStrike">
                <a:solidFill>
                  <a:srgbClr val="595A5D"/>
                </a:solidFill>
                <a:latin typeface="Arial"/>
                <a:ea typeface="Arial"/>
              </a:rPr>
              <a:t>(SSL/TLS)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380" strike="noStrike">
                <a:solidFill>
                  <a:srgbClr val="595A5D"/>
                </a:solidFill>
                <a:latin typeface="Arial"/>
                <a:ea typeface="Arial"/>
              </a:rPr>
              <a:t>Encrypt data at rest</a:t>
            </a:r>
            <a:endParaRPr/>
          </a:p>
          <a:p>
            <a:pPr lvl="1">
              <a:lnSpc>
                <a:spcPct val="80000"/>
              </a:lnSpc>
              <a:buFont typeface="Arial"/>
              <a:buChar char="–"/>
            </a:pPr>
            <a:r>
              <a:rPr lang="en-US" sz="1700" strike="noStrike">
                <a:solidFill>
                  <a:srgbClr val="595A5D"/>
                </a:solidFill>
                <a:latin typeface="Arial"/>
                <a:ea typeface="Arial"/>
              </a:rPr>
              <a:t>Consider encrypted file systems for sensitive data</a:t>
            </a:r>
            <a:endParaRPr/>
          </a:p>
          <a:p>
            <a:pPr lvl="1">
              <a:lnSpc>
                <a:spcPct val="80000"/>
              </a:lnSpc>
              <a:buFont typeface="Arial"/>
              <a:buChar char="–"/>
            </a:pPr>
            <a:r>
              <a:rPr lang="en-US" sz="1700" strike="noStrike">
                <a:solidFill>
                  <a:srgbClr val="595A5D"/>
                </a:solidFill>
                <a:latin typeface="Arial"/>
                <a:ea typeface="Arial"/>
              </a:rPr>
              <a:t>Encrypt objects before storing them</a:t>
            </a:r>
            <a:endParaRPr/>
          </a:p>
          <a:p>
            <a:pPr lvl="1">
              <a:lnSpc>
                <a:spcPct val="80000"/>
              </a:lnSpc>
              <a:buFont typeface="Arial"/>
              <a:buChar char="–"/>
            </a:pPr>
            <a:r>
              <a:rPr lang="en-US" sz="1700" strike="noStrike">
                <a:solidFill>
                  <a:srgbClr val="595A5D"/>
                </a:solidFill>
                <a:latin typeface="Arial"/>
                <a:ea typeface="Arial"/>
              </a:rPr>
              <a:t>Encrypt records before writing in database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380" strike="noStrike">
                <a:solidFill>
                  <a:srgbClr val="595A5D"/>
                </a:solidFill>
                <a:latin typeface="Arial"/>
                <a:ea typeface="Arial"/>
              </a:rPr>
              <a:t>EBS and Ephemeral volumes can be encrypted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380" strike="noStrike">
                <a:solidFill>
                  <a:srgbClr val="595A5D"/>
                </a:solidFill>
                <a:latin typeface="Arial"/>
                <a:ea typeface="Arial"/>
              </a:rPr>
              <a:t>Variety of options</a:t>
            </a:r>
            <a:endParaRPr/>
          </a:p>
          <a:p>
            <a:pPr lvl="1">
              <a:lnSpc>
                <a:spcPct val="80000"/>
              </a:lnSpc>
              <a:buFont typeface="Arial"/>
              <a:buChar char="–"/>
            </a:pPr>
            <a:r>
              <a:rPr lang="en-US" sz="1700" strike="noStrike">
                <a:solidFill>
                  <a:srgbClr val="595A5D"/>
                </a:solidFill>
                <a:latin typeface="Arial"/>
                <a:ea typeface="Arial"/>
              </a:rPr>
              <a:t>EncFS, Loop-AES, dm-Crypt, TrueCrypt, etc….</a:t>
            </a:r>
            <a:endParaRPr/>
          </a:p>
          <a:p>
            <a:pPr>
              <a:lnSpc>
                <a:spcPct val="80000"/>
              </a:lnSpc>
            </a:pPr>
            <a:endParaRPr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Encryption: File Systems</a:t>
            </a:r>
            <a:endParaRPr/>
          </a:p>
        </p:txBody>
      </p:sp>
      <p:sp>
        <p:nvSpPr>
          <p:cNvPr id="218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Managing encryption keys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Study key management capabilities of encryption product(s) you choose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Establish a procedure that minimizes possibility of losing keys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AWS CloudHSM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Securely generate, store and manage cryptographic keys used for data encryption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Dedicated SafeNet Luna SA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Use Multiple Security Layers</a:t>
            </a:r>
            <a:endParaRPr/>
          </a:p>
        </p:txBody>
      </p:sp>
      <p:sp>
        <p:nvSpPr>
          <p:cNvPr id="220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Security Groups (EC2, VPC, RDS, ElastiCache, Redshift)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Bastion Host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Host-based Firewalls*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IDS*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Topics</a:t>
            </a:r>
            <a:endParaRPr/>
          </a:p>
        </p:txBody>
      </p:sp>
      <p:sp>
        <p:nvSpPr>
          <p:cNvPr id="222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The shared responsibility security model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AWS role in security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Your role in security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Securing networks with Security Groups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Network Security: Security Groups</a:t>
            </a:r>
            <a:endParaRPr/>
          </a:p>
        </p:txBody>
      </p:sp>
      <p:sp>
        <p:nvSpPr>
          <p:cNvPr id="224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Control inbound traffic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VPC groups can also control outbound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Apply many Security Group to one instance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Default group: no access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Several services use Security Groups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EC2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VPC(more advanced features)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RDS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ElastiCache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Redshift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221760" y="114840"/>
            <a:ext cx="8319600" cy="66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Before we start….</a:t>
            </a:r>
            <a:endParaRPr/>
          </a:p>
        </p:txBody>
      </p:sp>
      <p:sp>
        <p:nvSpPr>
          <p:cNvPr id="169" name="CustomShape 2"/>
          <p:cNvSpPr/>
          <p:nvPr/>
        </p:nvSpPr>
        <p:spPr>
          <a:xfrm>
            <a:off x="340560" y="69768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Identify the correct statements:</a:t>
            </a:r>
            <a:endParaRPr/>
          </a:p>
        </p:txBody>
      </p:sp>
      <p:graphicFrame>
        <p:nvGraphicFramePr>
          <p:cNvPr id="170" name="Table 3"/>
          <p:cNvGraphicFramePr/>
          <p:nvPr/>
        </p:nvGraphicFramePr>
        <p:xfrm>
          <a:off x="491760" y="1293840"/>
          <a:ext cx="8205120" cy="4173480"/>
        </p:xfrm>
        <a:graphic>
          <a:graphicData uri="http://schemas.openxmlformats.org/drawingml/2006/table">
            <a:tbl>
              <a:tblPr/>
              <a:tblGrid>
                <a:gridCol w="2644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129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7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58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trike="noStrike">
                          <a:solidFill>
                            <a:srgbClr val="474746"/>
                          </a:solidFill>
                          <a:latin typeface="Arial"/>
                          <a:ea typeface="Arial"/>
                        </a:rPr>
                        <a:t>Security and patching of the operating system and the application is the responsibility of the customer.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trike="noStrike">
                          <a:solidFill>
                            <a:srgbClr val="474746"/>
                          </a:solidFill>
                          <a:latin typeface="Arial"/>
                          <a:ea typeface="Arial"/>
                        </a:rPr>
                        <a:t>Penetration testing is a violation of the AWS Terms of Service.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trike="noStrike">
                          <a:solidFill>
                            <a:srgbClr val="474746"/>
                          </a:solidFill>
                          <a:latin typeface="Arial"/>
                          <a:ea typeface="Arial"/>
                        </a:rPr>
                        <a:t>Data on block storage devices (ephemeral storage and EBS) is encrypted by default.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5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trike="noStrike">
                          <a:solidFill>
                            <a:srgbClr val="474746"/>
                          </a:solidFill>
                          <a:latin typeface="Arial"/>
                          <a:ea typeface="Arial"/>
                        </a:rPr>
                        <a:t>Port scanning is performed by AWS to check for vulnerabilities in your application.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trike="noStrike">
                          <a:solidFill>
                            <a:srgbClr val="474746"/>
                          </a:solidFill>
                          <a:latin typeface="Arial"/>
                          <a:ea typeface="Arial"/>
                        </a:rPr>
                        <a:t>AWS is PCI DSS Level 1 certified, but customers are responsible for managing PCI compliance and certification for their own applications.</a:t>
                      </a:r>
                      <a:endParaRPr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trike="noStrike">
                          <a:solidFill>
                            <a:srgbClr val="474746"/>
                          </a:solidFill>
                          <a:latin typeface="Arial"/>
                          <a:ea typeface="Arial"/>
                        </a:rPr>
                        <a:t>Each AWS Region has at least one Disaster Recovery Availability Zone.</a:t>
                      </a:r>
                      <a:endParaRPr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Network Security: Security Groups(continue)</a:t>
            </a:r>
            <a:endParaRPr/>
          </a:p>
        </p:txBody>
      </p:sp>
      <p:sp>
        <p:nvSpPr>
          <p:cNvPr id="226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When defining inbound rules, specify source by: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CIDR address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0.0.0.0/0 for Internet, 10.0.0.0/16 for EC2 private, and so on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Security Group Name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595A5D"/>
                </a:solidFill>
                <a:latin typeface="Arial"/>
                <a:ea typeface="Arial"/>
              </a:rPr>
              <a:t>Restrict access to other EC2 instances in the specified security group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CIDR Notation: An Overview</a:t>
            </a:r>
            <a:endParaRPr/>
          </a:p>
        </p:txBody>
      </p:sp>
      <p:sp>
        <p:nvSpPr>
          <p:cNvPr id="228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CIDR notation is useful for expressing a range of IP address</a:t>
            </a:r>
            <a:endParaRPr/>
          </a:p>
          <a:p>
            <a:pPr>
              <a:lnSpc>
                <a:spcPct val="9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Consider this IP(v4) address:</a:t>
            </a:r>
            <a:endParaRPr/>
          </a:p>
          <a:p>
            <a:pPr>
              <a:lnSpc>
                <a:spcPct val="90000"/>
              </a:lnSpc>
            </a:pPr>
            <a:endParaRPr/>
          </a:p>
          <a:p>
            <a:pPr>
              <a:lnSpc>
                <a:spcPct val="90000"/>
              </a:lnSpc>
            </a:pPr>
            <a:endParaRPr/>
          </a:p>
          <a:p>
            <a:pPr>
              <a:lnSpc>
                <a:spcPct val="9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Each number can have a decimal value between 0 to 255</a:t>
            </a:r>
            <a:endParaRPr/>
          </a:p>
          <a:p>
            <a:pPr>
              <a:lnSpc>
                <a:spcPct val="9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Each number is a single byte(8 bits)</a:t>
            </a:r>
            <a:endParaRPr/>
          </a:p>
        </p:txBody>
      </p:sp>
      <p:pic>
        <p:nvPicPr>
          <p:cNvPr id="229" name="Shape 589"/>
          <p:cNvPicPr/>
          <p:nvPr/>
        </p:nvPicPr>
        <p:blipFill>
          <a:blip r:embed="rId2"/>
          <a:stretch/>
        </p:blipFill>
        <p:spPr>
          <a:xfrm>
            <a:off x="2846880" y="2226600"/>
            <a:ext cx="3109320" cy="774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CIDR Notation: An Overview</a:t>
            </a:r>
            <a:endParaRPr/>
          </a:p>
        </p:txBody>
      </p:sp>
      <p:sp>
        <p:nvSpPr>
          <p:cNvPr id="231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What if you wanted to express a firewall rule that allowed traffic from any address in the last octet?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Specify the first valid number in the range. If we want to allow all values in the last octet, the first allowable value is 0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In this case, we want to freeze the first 3 octets: </a:t>
            </a:r>
            <a:r>
              <a:rPr lang="en-US" sz="1850" strike="noStrike">
                <a:solidFill>
                  <a:srgbClr val="FF0000"/>
                </a:solidFill>
                <a:latin typeface="Arial"/>
                <a:ea typeface="Arial"/>
              </a:rPr>
              <a:t>3 octets == 3 bytes == 24 bits</a:t>
            </a: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. Therefore → 216.173.122.0</a:t>
            </a:r>
            <a:r>
              <a:rPr lang="en-US" sz="1850" strike="noStrike">
                <a:solidFill>
                  <a:srgbClr val="300FA7"/>
                </a:solidFill>
                <a:latin typeface="Arial"/>
                <a:ea typeface="Arial"/>
              </a:rPr>
              <a:t>/24</a:t>
            </a:r>
            <a:endParaRPr/>
          </a:p>
        </p:txBody>
      </p:sp>
      <p:pic>
        <p:nvPicPr>
          <p:cNvPr id="232" name="Shape 596"/>
          <p:cNvPicPr/>
          <p:nvPr/>
        </p:nvPicPr>
        <p:blipFill>
          <a:blip r:embed="rId2"/>
          <a:stretch/>
        </p:blipFill>
        <p:spPr>
          <a:xfrm>
            <a:off x="3026160" y="1810440"/>
            <a:ext cx="2731320" cy="619200"/>
          </a:xfrm>
          <a:prstGeom prst="rect">
            <a:avLst/>
          </a:prstGeom>
          <a:ln>
            <a:noFill/>
          </a:ln>
        </p:spPr>
      </p:pic>
      <p:pic>
        <p:nvPicPr>
          <p:cNvPr id="233" name="Shape 597"/>
          <p:cNvPicPr/>
          <p:nvPr/>
        </p:nvPicPr>
        <p:blipFill>
          <a:blip r:embed="rId3"/>
          <a:stretch/>
        </p:blipFill>
        <p:spPr>
          <a:xfrm>
            <a:off x="3234240" y="3180240"/>
            <a:ext cx="2447640" cy="410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CIDR Notation: A few more examples</a:t>
            </a:r>
            <a:endParaRPr/>
          </a:p>
        </p:txBody>
      </p:sp>
      <p:sp>
        <p:nvSpPr>
          <p:cNvPr id="235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Match an exact address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216.173.122.34 			 216.173.122.34</a:t>
            </a:r>
            <a:r>
              <a:rPr lang="en-US" sz="2000" b="1" strike="noStrike">
                <a:solidFill>
                  <a:srgbClr val="300FA7"/>
                </a:solidFill>
                <a:latin typeface="Arial"/>
                <a:ea typeface="Arial"/>
              </a:rPr>
              <a:t>/32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474746"/>
                </a:solidFill>
                <a:latin typeface="Arial"/>
                <a:ea typeface="Arial"/>
              </a:rPr>
              <a:t>Match any address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*.*.*.* 			 0.0.0.0/0</a:t>
            </a:r>
            <a:endParaRPr/>
          </a:p>
        </p:txBody>
      </p:sp>
      <p:sp>
        <p:nvSpPr>
          <p:cNvPr id="236" name="CustomShape 3"/>
          <p:cNvSpPr/>
          <p:nvPr/>
        </p:nvSpPr>
        <p:spPr>
          <a:xfrm>
            <a:off x="3193920" y="1630080"/>
            <a:ext cx="820800" cy="105120"/>
          </a:xfrm>
          <a:prstGeom prst="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FF8E1B"/>
              </a:gs>
              <a:gs pos="100000">
                <a:srgbClr val="FFE0C3"/>
              </a:gs>
            </a:gsLst>
            <a:lin ang="16200000"/>
          </a:gradFill>
          <a:ln w="9360">
            <a:solidFill>
              <a:srgbClr val="E98B2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7" name="CustomShape 4"/>
          <p:cNvSpPr/>
          <p:nvPr/>
        </p:nvSpPr>
        <p:spPr>
          <a:xfrm>
            <a:off x="2133720" y="2524680"/>
            <a:ext cx="820800" cy="105120"/>
          </a:xfrm>
          <a:prstGeom prst="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FF8E1B"/>
              </a:gs>
              <a:gs pos="100000">
                <a:srgbClr val="FFE0C3"/>
              </a:gs>
            </a:gsLst>
            <a:lin ang="16200000"/>
          </a:gradFill>
          <a:ln w="9360">
            <a:solidFill>
              <a:srgbClr val="E98B2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520" b="1" strike="noStrike">
                <a:solidFill>
                  <a:srgbClr val="474746"/>
                </a:solidFill>
                <a:latin typeface="Arial"/>
                <a:ea typeface="Arial"/>
              </a:rPr>
              <a:t>Security Groups Example: Web Server Instance(1 of 3)</a:t>
            </a:r>
            <a:endParaRPr/>
          </a:p>
        </p:txBody>
      </p:sp>
      <p:sp>
        <p:nvSpPr>
          <p:cNvPr id="239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Design a security group for Apache web servers in your application’s web tier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240" name="Shape 612"/>
          <p:cNvPicPr/>
          <p:nvPr/>
        </p:nvPicPr>
        <p:blipFill>
          <a:blip r:embed="rId2"/>
          <a:stretch/>
        </p:blipFill>
        <p:spPr>
          <a:xfrm>
            <a:off x="410760" y="2034360"/>
            <a:ext cx="8182440" cy="2270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520" b="1" strike="noStrike">
                <a:solidFill>
                  <a:srgbClr val="474746"/>
                </a:solidFill>
                <a:latin typeface="Arial"/>
                <a:ea typeface="Arial"/>
              </a:rPr>
              <a:t>Security Groups Example: Web Server Instance (2 of 3)</a:t>
            </a:r>
            <a:endParaRPr/>
          </a:p>
        </p:txBody>
      </p:sp>
      <p:pic>
        <p:nvPicPr>
          <p:cNvPr id="242" name="Shape 618"/>
          <p:cNvPicPr/>
          <p:nvPr/>
        </p:nvPicPr>
        <p:blipFill>
          <a:blip r:embed="rId2"/>
          <a:stretch/>
        </p:blipFill>
        <p:spPr>
          <a:xfrm>
            <a:off x="341280" y="1233720"/>
            <a:ext cx="8203320" cy="3103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520" b="1" strike="noStrike">
                <a:solidFill>
                  <a:srgbClr val="474746"/>
                </a:solidFill>
                <a:latin typeface="Arial"/>
                <a:ea typeface="Arial"/>
              </a:rPr>
              <a:t>Security Groups Example: Web Server Instance (3 of 3)</a:t>
            </a:r>
            <a:endParaRPr/>
          </a:p>
        </p:txBody>
      </p:sp>
      <p:pic>
        <p:nvPicPr>
          <p:cNvPr id="244" name="Shape 624"/>
          <p:cNvPicPr/>
          <p:nvPr/>
        </p:nvPicPr>
        <p:blipFill>
          <a:blip r:embed="rId2"/>
          <a:stretch/>
        </p:blipFill>
        <p:spPr>
          <a:xfrm>
            <a:off x="341280" y="1252800"/>
            <a:ext cx="8203320" cy="3065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520" b="1" strike="noStrike">
                <a:solidFill>
                  <a:srgbClr val="474746"/>
                </a:solidFill>
                <a:latin typeface="Arial"/>
                <a:ea typeface="Arial"/>
              </a:rPr>
              <a:t>Security Groups Example: Multi-tier Security Group Activity</a:t>
            </a:r>
            <a:endParaRPr/>
          </a:p>
        </p:txBody>
      </p:sp>
      <p:pic>
        <p:nvPicPr>
          <p:cNvPr id="246" name="Shape 630"/>
          <p:cNvPicPr/>
          <p:nvPr/>
        </p:nvPicPr>
        <p:blipFill>
          <a:blip r:embed="rId2"/>
          <a:stretch/>
        </p:blipFill>
        <p:spPr>
          <a:xfrm>
            <a:off x="628560" y="1009800"/>
            <a:ext cx="7628760" cy="3552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520" b="1" strike="noStrike">
                <a:solidFill>
                  <a:srgbClr val="474746"/>
                </a:solidFill>
                <a:latin typeface="Arial"/>
                <a:ea typeface="Arial"/>
              </a:rPr>
              <a:t>Most security best practices still apply in the Cloud</a:t>
            </a:r>
            <a:endParaRPr/>
          </a:p>
        </p:txBody>
      </p:sp>
      <p:sp>
        <p:nvSpPr>
          <p:cNvPr id="248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Secure coding standards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Perform penetration testing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u="sng" strike="noStrike">
                <a:solidFill>
                  <a:srgbClr val="004B91"/>
                </a:solidFill>
                <a:latin typeface="Arial"/>
                <a:ea typeface="Arial"/>
              </a:rPr>
              <a:t>http://aws.amazon.com/security/penetration-testing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Antivirus where appropriate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Intrusion Detection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Host-based Intrusion Detection (such as OSSEC)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Log events</a:t>
            </a:r>
            <a:endParaRPr/>
          </a:p>
          <a:p>
            <a:pPr>
              <a:lnSpc>
                <a:spcPct val="80000"/>
              </a:lnSpc>
              <a:buSzPct val="99000"/>
              <a:buFont typeface="Arial"/>
              <a:buChar char="•"/>
            </a:pPr>
            <a:r>
              <a:rPr lang="en-US" sz="2590" strike="noStrike">
                <a:solidFill>
                  <a:srgbClr val="595A5D"/>
                </a:solidFill>
                <a:latin typeface="Arial"/>
                <a:ea typeface="Arial"/>
              </a:rPr>
              <a:t>Role-based access control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AWS Identity &amp; Access Management</a:t>
            </a:r>
            <a:endParaRPr/>
          </a:p>
          <a:p>
            <a:pPr lvl="1">
              <a:lnSpc>
                <a:spcPct val="80000"/>
              </a:lnSpc>
              <a:buSzPct val="97000"/>
              <a:buFont typeface="Arial"/>
              <a:buChar char="–"/>
            </a:pPr>
            <a:r>
              <a:rPr lang="en-US" sz="1850" strike="noStrike">
                <a:solidFill>
                  <a:srgbClr val="595A5D"/>
                </a:solidFill>
                <a:latin typeface="Arial"/>
                <a:ea typeface="Arial"/>
              </a:rPr>
              <a:t>LDAP and/or Active Directory for Operating System &amp; Applications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Module review</a:t>
            </a:r>
            <a:endParaRPr/>
          </a:p>
        </p:txBody>
      </p:sp>
      <p:sp>
        <p:nvSpPr>
          <p:cNvPr id="250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What are the five main layers of security for cloud architecture?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What security model is used with AWS services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What areas of security is AWS responsible for?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What areas of security are you, the customer, responsible for?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Topics</a:t>
            </a:r>
            <a:endParaRPr/>
          </a:p>
        </p:txBody>
      </p:sp>
      <p:sp>
        <p:nvSpPr>
          <p:cNvPr id="172" name="CustomShape 2"/>
          <p:cNvSpPr/>
          <p:nvPr/>
        </p:nvSpPr>
        <p:spPr>
          <a:xfrm>
            <a:off x="3369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The shared responsibility security model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AWS role in security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15251"/>
                </a:solidFill>
                <a:latin typeface="Arial"/>
                <a:ea typeface="Arial"/>
              </a:rPr>
              <a:t>Your role in security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15251"/>
                </a:solidFill>
                <a:latin typeface="Arial"/>
                <a:ea typeface="Arial"/>
              </a:rPr>
              <a:t>Securing networks with Security Groups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Shape 647"/>
          <p:cNvPicPr/>
          <p:nvPr/>
        </p:nvPicPr>
        <p:blipFill>
          <a:blip r:embed="rId3"/>
          <a:stretch/>
        </p:blipFill>
        <p:spPr>
          <a:xfrm>
            <a:off x="839880" y="1009800"/>
            <a:ext cx="7206120" cy="3552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2800" b="1" strike="noStrike">
                <a:solidFill>
                  <a:srgbClr val="595A5D"/>
                </a:solidFill>
                <a:latin typeface="Arial"/>
                <a:ea typeface="Arial"/>
              </a:rPr>
              <a:t>Appendix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Activity---Identify Security Mechanisms</a:t>
            </a:r>
            <a:endParaRPr/>
          </a:p>
        </p:txBody>
      </p:sp>
      <p:sp>
        <p:nvSpPr>
          <p:cNvPr id="254" name="CustomShape 2"/>
          <p:cNvSpPr/>
          <p:nvPr/>
        </p:nvSpPr>
        <p:spPr>
          <a:xfrm>
            <a:off x="3405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Consider the architecture for a scalable web application. How do you secure it? Address the following aspects of security:</a:t>
            </a:r>
            <a:endParaRPr/>
          </a:p>
          <a:p>
            <a:pPr lvl="1">
              <a:lnSpc>
                <a:spcPct val="9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Physical</a:t>
            </a:r>
            <a:endParaRPr/>
          </a:p>
          <a:p>
            <a:pPr lvl="1">
              <a:lnSpc>
                <a:spcPct val="9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Network</a:t>
            </a:r>
            <a:endParaRPr/>
          </a:p>
          <a:p>
            <a:pPr lvl="1">
              <a:lnSpc>
                <a:spcPct val="9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Data(in transit and at rest)</a:t>
            </a:r>
            <a:endParaRPr/>
          </a:p>
          <a:p>
            <a:pPr lvl="1">
              <a:lnSpc>
                <a:spcPct val="9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Operating system</a:t>
            </a:r>
            <a:endParaRPr/>
          </a:p>
          <a:p>
            <a:pPr lvl="1">
              <a:lnSpc>
                <a:spcPct val="9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Security credential management</a:t>
            </a:r>
            <a:endParaRPr/>
          </a:p>
          <a:p>
            <a:pPr lvl="1">
              <a:lnSpc>
                <a:spcPct val="9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95A5D"/>
                </a:solidFill>
                <a:latin typeface="Arial"/>
                <a:ea typeface="Arial"/>
              </a:rPr>
              <a:t>Logging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Activity --- Identify Security Mechanisms</a:t>
            </a:r>
            <a:endParaRPr/>
          </a:p>
        </p:txBody>
      </p:sp>
      <p:pic>
        <p:nvPicPr>
          <p:cNvPr id="256" name="Shape 665"/>
          <p:cNvPicPr/>
          <p:nvPr/>
        </p:nvPicPr>
        <p:blipFill>
          <a:blip r:embed="rId2"/>
          <a:stretch/>
        </p:blipFill>
        <p:spPr>
          <a:xfrm>
            <a:off x="869400" y="1009800"/>
            <a:ext cx="7147440" cy="3552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Activity --- Identify Security Mechanisms</a:t>
            </a:r>
            <a:endParaRPr/>
          </a:p>
        </p:txBody>
      </p:sp>
      <p:pic>
        <p:nvPicPr>
          <p:cNvPr id="258" name="Shape 671"/>
          <p:cNvPicPr/>
          <p:nvPr/>
        </p:nvPicPr>
        <p:blipFill>
          <a:blip r:embed="rId2"/>
          <a:stretch/>
        </p:blipFill>
        <p:spPr>
          <a:xfrm>
            <a:off x="780840" y="1009800"/>
            <a:ext cx="7324920" cy="3552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Topics</a:t>
            </a:r>
            <a:endParaRPr/>
          </a:p>
        </p:txBody>
      </p:sp>
      <p:sp>
        <p:nvSpPr>
          <p:cNvPr id="174" name="CustomShape 2"/>
          <p:cNvSpPr/>
          <p:nvPr/>
        </p:nvSpPr>
        <p:spPr>
          <a:xfrm>
            <a:off x="3369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b="1" strike="noStrike">
                <a:solidFill>
                  <a:srgbClr val="FFC000"/>
                </a:solidFill>
                <a:latin typeface="Arial"/>
                <a:ea typeface="Arial"/>
              </a:rPr>
              <a:t>The shared responsibility security model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95A5D"/>
                </a:solidFill>
                <a:latin typeface="Arial"/>
                <a:ea typeface="Arial"/>
              </a:rPr>
              <a:t>AWS role in security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15251"/>
                </a:solidFill>
                <a:latin typeface="Arial"/>
                <a:ea typeface="Arial"/>
              </a:rPr>
              <a:t>Your role in security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15251"/>
                </a:solidFill>
                <a:latin typeface="Arial"/>
                <a:ea typeface="Arial"/>
              </a:rPr>
              <a:t>Securing networks with Security Groups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221760" y="114840"/>
            <a:ext cx="831960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The shared responsibility security model</a:t>
            </a:r>
            <a:endParaRPr/>
          </a:p>
        </p:txBody>
      </p:sp>
      <p:pic>
        <p:nvPicPr>
          <p:cNvPr id="176" name="Shape 433"/>
          <p:cNvPicPr/>
          <p:nvPr/>
        </p:nvPicPr>
        <p:blipFill>
          <a:blip r:embed="rId2"/>
          <a:stretch/>
        </p:blipFill>
        <p:spPr>
          <a:xfrm>
            <a:off x="807480" y="1019880"/>
            <a:ext cx="7151400" cy="3493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The shared responsibility security model</a:t>
            </a:r>
            <a:endParaRPr/>
          </a:p>
        </p:txBody>
      </p:sp>
      <p:pic>
        <p:nvPicPr>
          <p:cNvPr id="178" name="Shape 439"/>
          <p:cNvPicPr/>
          <p:nvPr/>
        </p:nvPicPr>
        <p:blipFill>
          <a:blip r:embed="rId3"/>
          <a:stretch/>
        </p:blipFill>
        <p:spPr>
          <a:xfrm>
            <a:off x="685440" y="1009800"/>
            <a:ext cx="7507440" cy="3552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336960" y="114840"/>
            <a:ext cx="8204760" cy="85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>
                <a:solidFill>
                  <a:srgbClr val="474746"/>
                </a:solidFill>
                <a:latin typeface="Arial"/>
                <a:ea typeface="Arial"/>
              </a:rPr>
              <a:t>Topics</a:t>
            </a:r>
            <a:endParaRPr/>
          </a:p>
        </p:txBody>
      </p:sp>
      <p:sp>
        <p:nvSpPr>
          <p:cNvPr id="180" name="CustomShape 2"/>
          <p:cNvSpPr/>
          <p:nvPr/>
        </p:nvSpPr>
        <p:spPr>
          <a:xfrm>
            <a:off x="336960" y="1009440"/>
            <a:ext cx="820476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15251"/>
                </a:solidFill>
                <a:latin typeface="Arial"/>
                <a:ea typeface="Arial"/>
              </a:rPr>
              <a:t>The shared responsibility security model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b="1" strike="noStrike">
                <a:solidFill>
                  <a:srgbClr val="FFC000"/>
                </a:solidFill>
                <a:latin typeface="Arial"/>
                <a:ea typeface="Arial"/>
              </a:rPr>
              <a:t>AWS role in security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15251"/>
                </a:solidFill>
                <a:latin typeface="Arial"/>
                <a:ea typeface="Arial"/>
              </a:rPr>
              <a:t>Your role in security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15251"/>
                </a:solidFill>
                <a:latin typeface="Arial"/>
                <a:ea typeface="Arial"/>
              </a:rPr>
              <a:t>Securing networks with Security Groups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336960" y="114840"/>
            <a:ext cx="8204760" cy="79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520" b="1" strike="noStrike">
                <a:solidFill>
                  <a:srgbClr val="474746"/>
                </a:solidFill>
                <a:latin typeface="Arial"/>
                <a:ea typeface="Arial"/>
              </a:rPr>
              <a:t>AWS role in Shared Responsibility Security Model</a:t>
            </a:r>
            <a:endParaRPr/>
          </a:p>
        </p:txBody>
      </p:sp>
      <p:sp>
        <p:nvSpPr>
          <p:cNvPr id="182" name="CustomShape 2"/>
          <p:cNvSpPr/>
          <p:nvPr/>
        </p:nvSpPr>
        <p:spPr>
          <a:xfrm>
            <a:off x="336960" y="1009440"/>
            <a:ext cx="407520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515251"/>
                </a:solidFill>
                <a:latin typeface="Arial"/>
                <a:ea typeface="Arial"/>
              </a:rPr>
              <a:t>AWS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15251"/>
                </a:solidFill>
                <a:latin typeface="Arial"/>
                <a:ea typeface="Arial"/>
              </a:rPr>
              <a:t>Facilities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15251"/>
                </a:solidFill>
                <a:latin typeface="Arial"/>
                <a:ea typeface="Arial"/>
              </a:rPr>
              <a:t>Physical Security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515251"/>
                </a:solidFill>
                <a:latin typeface="Arial"/>
                <a:ea typeface="Arial"/>
              </a:rPr>
              <a:t>Physical infrastructure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trike="noStrike">
                <a:solidFill>
                  <a:srgbClr val="515251"/>
                </a:solidFill>
                <a:latin typeface="Arial"/>
                <a:ea typeface="Arial"/>
              </a:rPr>
              <a:t>Network infrastructure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15251"/>
                </a:solidFill>
                <a:latin typeface="Arial"/>
                <a:ea typeface="Arial"/>
              </a:rPr>
              <a:t>Virtualization infrastructure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515251"/>
                </a:solidFill>
                <a:latin typeface="Arial"/>
                <a:ea typeface="Arial"/>
              </a:rPr>
              <a:t>Third-Party Attestations, Reports, and Certifications for the above</a:t>
            </a:r>
            <a:endParaRPr/>
          </a:p>
        </p:txBody>
      </p:sp>
      <p:sp>
        <p:nvSpPr>
          <p:cNvPr id="183" name="CustomShape 3"/>
          <p:cNvSpPr/>
          <p:nvPr/>
        </p:nvSpPr>
        <p:spPr>
          <a:xfrm>
            <a:off x="4682880" y="1152720"/>
            <a:ext cx="4017240" cy="355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2800" strike="noStrike">
                <a:solidFill>
                  <a:srgbClr val="C3C5C3"/>
                </a:solidFill>
                <a:latin typeface="Arial"/>
                <a:ea typeface="Arial"/>
              </a:rPr>
              <a:t>Customer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C3C5C3"/>
                </a:solidFill>
                <a:latin typeface="Arial"/>
                <a:ea typeface="Arial"/>
              </a:rPr>
              <a:t>Operating system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C3C5C3"/>
                </a:solidFill>
                <a:latin typeface="Arial"/>
                <a:ea typeface="Arial"/>
              </a:rPr>
              <a:t>Application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C3C5C3"/>
                </a:solidFill>
                <a:latin typeface="Arial"/>
                <a:ea typeface="Arial"/>
              </a:rPr>
              <a:t>Security groups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C3C5C3"/>
                </a:solidFill>
                <a:latin typeface="Arial"/>
                <a:ea typeface="Arial"/>
              </a:rPr>
              <a:t>OS Firewalls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C3C5C3"/>
                </a:solidFill>
                <a:latin typeface="Arial"/>
                <a:ea typeface="Arial"/>
              </a:rPr>
              <a:t>Network configuration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C3C5C3"/>
                </a:solidFill>
                <a:latin typeface="Arial"/>
                <a:ea typeface="Arial"/>
              </a:rPr>
              <a:t>Account Management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000" strike="noStrike">
                <a:solidFill>
                  <a:srgbClr val="C3C5C3"/>
                </a:solidFill>
                <a:latin typeface="Arial"/>
                <a:ea typeface="Arial"/>
              </a:rPr>
              <a:t>Certifying your applications</a:t>
            </a:r>
            <a:endParaRPr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2165</TotalTime>
  <Words>1259</Words>
  <Application>Microsoft Office PowerPoint</Application>
  <PresentationFormat>On-screen Show (16:9)</PresentationFormat>
  <Paragraphs>251</Paragraphs>
  <Slides>44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DejaVu Sans</vt:lpstr>
      <vt:lpstr>StarSymbol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Thieu Lam Dong Quan (EBS.DMS)</cp:lastModifiedBy>
  <cp:revision>3</cp:revision>
  <dcterms:modified xsi:type="dcterms:W3CDTF">2020-11-04T04:00:22Z</dcterms:modified>
  <dc:language>en-US</dc:language>
</cp:coreProperties>
</file>